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64" r:id="rId3"/>
    <p:sldId id="265" r:id="rId4"/>
    <p:sldId id="273" r:id="rId5"/>
    <p:sldId id="263" r:id="rId6"/>
    <p:sldId id="272" r:id="rId7"/>
    <p:sldId id="27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53"/>
    <p:restoredTop sz="93952"/>
  </p:normalViewPr>
  <p:slideViewPr>
    <p:cSldViewPr snapToGrid="0" snapToObjects="1">
      <p:cViewPr varScale="1">
        <p:scale>
          <a:sx n="69" d="100"/>
          <a:sy n="69" d="100"/>
        </p:scale>
        <p:origin x="10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D9AC-A742-2D40-B15C-5485582DDCB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775A-27DA-7E41-88B6-4F696D901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CF9DD9AC-A742-2D40-B15C-5485582DDCB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775A-27DA-7E41-88B6-4F696D901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D9AC-A742-2D40-B15C-5485582DDCB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CF9DD9AC-A742-2D40-B15C-5485582DDCB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CF9DD9AC-A742-2D40-B15C-5485582DDCB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D9AC-A742-2D40-B15C-5485582DDCB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775A-27DA-7E41-88B6-4F696D901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D9AC-A742-2D40-B15C-5485582DDCB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775A-27DA-7E41-88B6-4F696D901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D9AC-A742-2D40-B15C-5485582DDCB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775A-27DA-7E41-88B6-4F696D901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D9AC-A742-2D40-B15C-5485582DDCB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D9AC-A742-2D40-B15C-5485582DDCB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775A-27DA-7E41-88B6-4F696D901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CF9DD9AC-A742-2D40-B15C-5485582DDCB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775A-27DA-7E41-88B6-4F696D901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CF9DD9AC-A742-2D40-B15C-5485582DDCB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775A-27DA-7E41-88B6-4F696D901D7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D9AC-A742-2D40-B15C-5485582DDCB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775A-27DA-7E41-88B6-4F696D901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D9AC-A742-2D40-B15C-5485582DDCB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775A-27DA-7E41-88B6-4F696D901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CF9DD9AC-A742-2D40-B15C-5485582DDCB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775A-27DA-7E41-88B6-4F696D901D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F9DD9AC-A742-2D40-B15C-5485582DDCBA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DB5775A-27DA-7E41-88B6-4F696D901D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63306"/>
            <a:ext cx="8915400" cy="877824"/>
          </a:xfrm>
        </p:spPr>
        <p:txBody>
          <a:bodyPr>
            <a:normAutofit/>
          </a:bodyPr>
          <a:lstStyle/>
          <a:p>
            <a:r>
              <a:rPr lang="en-US" sz="2800" dirty="0"/>
              <a:t>City of Myrtle Beach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378704"/>
            <a:ext cx="8001000" cy="2855033"/>
          </a:xfrm>
        </p:spPr>
        <p:txBody>
          <a:bodyPr>
            <a:normAutofit/>
          </a:bodyPr>
          <a:lstStyle/>
          <a:p>
            <a:r>
              <a:rPr lang="en-US" sz="2400" b="1" i="1" dirty="0"/>
              <a:t>Estimate of Economic Activity/Impacts Generated by 2.5 mile Rails to Trail Project:</a:t>
            </a:r>
          </a:p>
          <a:p>
            <a:r>
              <a:rPr lang="en-US" dirty="0"/>
              <a:t>Dr. Bob Brookover</a:t>
            </a:r>
          </a:p>
          <a:p>
            <a:r>
              <a:rPr lang="en-US" dirty="0"/>
              <a:t>Clemson University Department of Parks, Recreation, and Tourism Management</a:t>
            </a:r>
          </a:p>
        </p:txBody>
      </p:sp>
    </p:spTree>
    <p:extLst>
      <p:ext uri="{BB962C8B-B14F-4D97-AF65-F5344CB8AC3E}">
        <p14:creationId xmlns:p14="http://schemas.microsoft.com/office/powerpoint/2010/main" val="2136674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an addition to the Parks and Recreation Strategic Plan, the City of Myrtle Beach requested an estimate of the economic activity/impacts of a potential 2.5 mile Rails to Trails project.</a:t>
            </a:r>
          </a:p>
          <a:p>
            <a:r>
              <a:rPr lang="en-US" dirty="0"/>
              <a:t>Initial and potential ongoing economic activity/impacts (jobs supported, labor income, state and local government revenues, and total output) of the investments were calculated using IMPLAN, an input-output model for assessing economic impacts.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403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Layers of Potential Activity/Impacts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366962"/>
            <a:ext cx="7610476" cy="36707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These projects have multiple levels of potential economic activity/impacts including:</a:t>
            </a:r>
          </a:p>
          <a:p>
            <a:pPr marL="457200" indent="-457200">
              <a:buAutoNum type="arabicParenR"/>
            </a:pPr>
            <a:r>
              <a:rPr lang="en-US" dirty="0"/>
              <a:t>Initial construction of the trail project.</a:t>
            </a:r>
          </a:p>
          <a:p>
            <a:pPr marL="457200" indent="-457200">
              <a:buFont typeface="Wingdings 2" pitchFamily="18" charset="2"/>
              <a:buAutoNum type="arabicParenR"/>
            </a:pPr>
            <a:r>
              <a:rPr lang="en-US" dirty="0"/>
              <a:t>Subsequent development of land along the trail corridor.</a:t>
            </a:r>
          </a:p>
          <a:p>
            <a:pPr marL="457200" indent="-457200">
              <a:buAutoNum type="arabicParenR"/>
            </a:pPr>
            <a:r>
              <a:rPr lang="en-US" dirty="0"/>
              <a:t>Expenditures at and by new businesses and their patrons located along the trail corridor will generate new and ongoing annual activity/impacts.</a:t>
            </a:r>
          </a:p>
        </p:txBody>
      </p:sp>
    </p:spTree>
    <p:extLst>
      <p:ext uri="{BB962C8B-B14F-4D97-AF65-F5344CB8AC3E}">
        <p14:creationId xmlns:p14="http://schemas.microsoft.com/office/powerpoint/2010/main" val="127015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Initial Construction of Trail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366962"/>
            <a:ext cx="7610476" cy="36707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City of Myrtle Beach provided two estimates of the cost of the initial trail project. The lower estimate of $1,324,458 does not remove the existing tracks while the higher estimate of $1,905,258 does remove the existing tracks. </a:t>
            </a:r>
          </a:p>
          <a:p>
            <a:pPr marL="0" indent="0">
              <a:buNone/>
            </a:pPr>
            <a:r>
              <a:rPr lang="en-US" dirty="0"/>
              <a:t>The next two slides outline an estimate of the economic activity/impacts expected to be generated by the construction phase of this project based on the high and low estimates.</a:t>
            </a:r>
          </a:p>
        </p:txBody>
      </p:sp>
    </p:spTree>
    <p:extLst>
      <p:ext uri="{BB962C8B-B14F-4D97-AF65-F5344CB8AC3E}">
        <p14:creationId xmlns:p14="http://schemas.microsoft.com/office/powerpoint/2010/main" val="3752660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Economic Activity/Impacts of Construction: </a:t>
            </a:r>
            <a:br>
              <a:rPr lang="en-US" sz="2400" dirty="0"/>
            </a:br>
            <a:r>
              <a:rPr lang="en-US" sz="1800" dirty="0"/>
              <a:t>2.5 Mile Rails to Trail Project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6851568"/>
              </p:ext>
            </p:extLst>
          </p:nvPr>
        </p:nvGraphicFramePr>
        <p:xfrm>
          <a:off x="1021111" y="2422691"/>
          <a:ext cx="6871590" cy="32202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35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5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3181">
                <a:tc>
                  <a:txBody>
                    <a:bodyPr/>
                    <a:lstStyle/>
                    <a:p>
                      <a:r>
                        <a:rPr lang="en-US" dirty="0"/>
                        <a:t>Impact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Low-High 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754">
                <a:tc>
                  <a:txBody>
                    <a:bodyPr/>
                    <a:lstStyle/>
                    <a:p>
                      <a:r>
                        <a:rPr lang="en-US" dirty="0"/>
                        <a:t>Direct Effect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$1.126-1.619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754">
                <a:tc>
                  <a:txBody>
                    <a:bodyPr/>
                    <a:lstStyle/>
                    <a:p>
                      <a:r>
                        <a:rPr lang="en-US" dirty="0"/>
                        <a:t>Jobs Supported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12-17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754">
                <a:tc>
                  <a:txBody>
                    <a:bodyPr/>
                    <a:lstStyle/>
                    <a:p>
                      <a:r>
                        <a:rPr lang="en-US" dirty="0"/>
                        <a:t>Labor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$.525-.755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8068">
                <a:tc>
                  <a:txBody>
                    <a:bodyPr/>
                    <a:lstStyle/>
                    <a:p>
                      <a:r>
                        <a:rPr lang="en-US" dirty="0"/>
                        <a:t>State &amp; Local Government 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$.059-.085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754">
                <a:tc>
                  <a:txBody>
                    <a:bodyPr/>
                    <a:lstStyle/>
                    <a:p>
                      <a:r>
                        <a:rPr lang="en-US" dirty="0"/>
                        <a:t>Total Output/Impact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$1.694-2.436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AD86645-546D-7D4B-81C0-556394187022}"/>
              </a:ext>
            </a:extLst>
          </p:cNvPr>
          <p:cNvSpPr txBox="1"/>
          <p:nvPr/>
        </p:nvSpPr>
        <p:spPr>
          <a:xfrm>
            <a:off x="1021111" y="5859380"/>
            <a:ext cx="6871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Calculated at low/high construction estimates of $1.324-1.905 million</a:t>
            </a:r>
          </a:p>
        </p:txBody>
      </p:sp>
    </p:spTree>
    <p:extLst>
      <p:ext uri="{BB962C8B-B14F-4D97-AF65-F5344CB8AC3E}">
        <p14:creationId xmlns:p14="http://schemas.microsoft.com/office/powerpoint/2010/main" val="1972420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Potential Economic Activity/Impacts: </a:t>
            </a:r>
            <a:br>
              <a:rPr lang="en-US" sz="2400" dirty="0"/>
            </a:br>
            <a:r>
              <a:rPr lang="en-US" sz="2000" dirty="0"/>
              <a:t>Construction of New Residential and Commercial/Retail in </a:t>
            </a:r>
            <a:r>
              <a:rPr lang="en-US" sz="2000" dirty="0" smtClean="0"/>
              <a:t>Trail </a:t>
            </a:r>
            <a:r>
              <a:rPr lang="en-US" sz="2000" dirty="0"/>
              <a:t>Corridor per $1 million invested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720234"/>
              </p:ext>
            </p:extLst>
          </p:nvPr>
        </p:nvGraphicFramePr>
        <p:xfrm>
          <a:off x="1021111" y="2302375"/>
          <a:ext cx="6871590" cy="32202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35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5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3181">
                <a:tc>
                  <a:txBody>
                    <a:bodyPr/>
                    <a:lstStyle/>
                    <a:p>
                      <a:r>
                        <a:rPr lang="en-US" dirty="0"/>
                        <a:t>Impact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Low-High 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754">
                <a:tc>
                  <a:txBody>
                    <a:bodyPr/>
                    <a:lstStyle/>
                    <a:p>
                      <a:r>
                        <a:rPr lang="en-US" dirty="0"/>
                        <a:t>Direct Effect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$.872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754">
                <a:tc>
                  <a:txBody>
                    <a:bodyPr/>
                    <a:lstStyle/>
                    <a:p>
                      <a:r>
                        <a:rPr lang="en-US" dirty="0"/>
                        <a:t>Jobs Supported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754">
                <a:tc>
                  <a:txBody>
                    <a:bodyPr/>
                    <a:lstStyle/>
                    <a:p>
                      <a:r>
                        <a:rPr lang="en-US" dirty="0"/>
                        <a:t>Labor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$.422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8068">
                <a:tc>
                  <a:txBody>
                    <a:bodyPr/>
                    <a:lstStyle/>
                    <a:p>
                      <a:r>
                        <a:rPr lang="en-US" dirty="0"/>
                        <a:t>State &amp; Local Government 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$.047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754">
                <a:tc>
                  <a:txBody>
                    <a:bodyPr/>
                    <a:lstStyle/>
                    <a:p>
                      <a:r>
                        <a:rPr lang="en-US" dirty="0"/>
                        <a:t>Total Output/Impact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$1.361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542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/>
              <a:t>Potential Ongoing Economic Activity/Impacts: </a:t>
            </a:r>
            <a:br>
              <a:rPr lang="en-US" sz="2400" dirty="0"/>
            </a:br>
            <a:r>
              <a:rPr lang="en-US" sz="2000" dirty="0"/>
              <a:t>Expenditures by new businesses, patrons, and employees located in trail corridor per $1 million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427062"/>
              </p:ext>
            </p:extLst>
          </p:nvPr>
        </p:nvGraphicFramePr>
        <p:xfrm>
          <a:off x="1021111" y="2302375"/>
          <a:ext cx="6871590" cy="32202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35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5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3181">
                <a:tc>
                  <a:txBody>
                    <a:bodyPr/>
                    <a:lstStyle/>
                    <a:p>
                      <a:r>
                        <a:rPr lang="en-US" dirty="0"/>
                        <a:t>Impact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754">
                <a:tc>
                  <a:txBody>
                    <a:bodyPr/>
                    <a:lstStyle/>
                    <a:p>
                      <a:r>
                        <a:rPr lang="en-US" dirty="0"/>
                        <a:t>Direct Effect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$.901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754">
                <a:tc>
                  <a:txBody>
                    <a:bodyPr/>
                    <a:lstStyle/>
                    <a:p>
                      <a:r>
                        <a:rPr lang="en-US" dirty="0"/>
                        <a:t>Jobs Supported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754">
                <a:tc>
                  <a:txBody>
                    <a:bodyPr/>
                    <a:lstStyle/>
                    <a:p>
                      <a:r>
                        <a:rPr lang="en-US" dirty="0"/>
                        <a:t>Labor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$.453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8068">
                <a:tc>
                  <a:txBody>
                    <a:bodyPr/>
                    <a:lstStyle/>
                    <a:p>
                      <a:r>
                        <a:rPr lang="en-US" dirty="0"/>
                        <a:t>State &amp; Local Government Revenues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$.070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754">
                <a:tc>
                  <a:txBody>
                    <a:bodyPr/>
                    <a:lstStyle/>
                    <a:p>
                      <a:r>
                        <a:rPr lang="en-US" dirty="0"/>
                        <a:t>Total Output/Impact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$1.460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662013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1059</TotalTime>
  <Words>391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Perception</vt:lpstr>
      <vt:lpstr>City of Myrtle Beach</vt:lpstr>
      <vt:lpstr>Background</vt:lpstr>
      <vt:lpstr>Layers of Potential Activity/Impacts</vt:lpstr>
      <vt:lpstr>Initial Construction of Trail Project</vt:lpstr>
      <vt:lpstr>Economic Activity/Impacts of Construction:  2.5 Mile Rails to Trail Project</vt:lpstr>
      <vt:lpstr>Potential Economic Activity/Impacts:  Construction of New Residential and Commercial/Retail in Trail Corridor per $1 million invested</vt:lpstr>
      <vt:lpstr>Potential Ongoing Economic Activity/Impacts:  Expenditures by new businesses, patrons, and employees located in trail corridor per $1 million </vt:lpstr>
    </vt:vector>
  </TitlesOfParts>
  <Company>Clemson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Aiken County PRT Master Plan</dc:title>
  <dc:creator>Bob Brookover</dc:creator>
  <cp:lastModifiedBy>Fox Simons</cp:lastModifiedBy>
  <cp:revision>65</cp:revision>
  <dcterms:created xsi:type="dcterms:W3CDTF">2013-03-03T20:22:09Z</dcterms:created>
  <dcterms:modified xsi:type="dcterms:W3CDTF">2020-03-05T14:26:59Z</dcterms:modified>
</cp:coreProperties>
</file>